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6" r:id="rId4"/>
    <p:sldId id="307" r:id="rId5"/>
    <p:sldId id="308" r:id="rId6"/>
    <p:sldId id="312" r:id="rId7"/>
    <p:sldId id="309" r:id="rId8"/>
    <p:sldId id="310" r:id="rId9"/>
    <p:sldId id="313" r:id="rId10"/>
    <p:sldId id="311" r:id="rId11"/>
    <p:sldId id="304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hael R. Rockenstein" initials="MR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4280" autoAdjust="0"/>
  </p:normalViewPr>
  <p:slideViewPr>
    <p:cSldViewPr snapToGrid="0">
      <p:cViewPr varScale="1">
        <p:scale>
          <a:sx n="65" d="100"/>
          <a:sy n="65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C14562-C53F-FF4C-AB9C-6A1353EB6C29}" type="datetimeFigureOut">
              <a:rPr lang="en-US" smtClean="0"/>
              <a:t>7/22/2017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93402A-EB3B-0448-8A0F-CBDAAA9B3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43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8975" indent="-284163"/>
            <a:r>
              <a:rPr lang="en-US" dirty="0"/>
              <a:t>Phase</a:t>
            </a:r>
            <a:r>
              <a:rPr lang="en-US" baseline="0" dirty="0"/>
              <a:t> I – Foundational CVR functionality</a:t>
            </a:r>
            <a:endParaRPr lang="en-US" dirty="0"/>
          </a:p>
          <a:p>
            <a:pPr marL="688975" indent="-284163"/>
            <a:endParaRPr lang="en-US" dirty="0"/>
          </a:p>
          <a:p>
            <a:pPr marL="688975" indent="-284163"/>
            <a:r>
              <a:rPr lang="en-US" dirty="0"/>
              <a:t>Includes the basic functionality required to support CVR: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Addition of a new voting method code, Conditional Voter Registration (CVR)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Registrants through the public access website will receive a message to go to their county election official’s office to receive a CVR ballot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provide counties with a report identifying voters who have moved in or out of their county during the CVR timeframe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DIMS will modify DIMS.net to search and display ballot status information for statewide searches; DFM will modify EIMS to store ballot status information for an election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be modified to immediately send ballot status information to VoteCal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VoteCal and the EMSs will internally capture, store, and display CVR ballot status information (ballot issued, accepted, rejected, counted)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CVR ballot status information (counted/not counted) will be displayed on the public access website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Standardized values for CVR provisional ballot reject reason codes will be implemented in March 2017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endParaRPr lang="en-US" sz="1800" dirty="0"/>
          </a:p>
          <a:p>
            <a:pPr marL="577850" lvl="0" indent="-346075">
              <a:buFont typeface="Wingdings" panose="05000000000000000000" pitchFamily="2" charset="2"/>
              <a:buChar char="ü"/>
            </a:pPr>
            <a:r>
              <a:rPr lang="en-US" sz="1800" dirty="0"/>
              <a:t>Phase II</a:t>
            </a:r>
            <a:r>
              <a:rPr lang="en-US" sz="1800" baseline="0" dirty="0"/>
              <a:t> -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3402A-EB3B-0448-8A0F-CBDAAA9B35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7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8975" indent="-284163"/>
            <a:r>
              <a:rPr lang="en-US" dirty="0"/>
              <a:t>Phase</a:t>
            </a:r>
            <a:r>
              <a:rPr lang="en-US" baseline="0" dirty="0"/>
              <a:t> I – Foundational CVR functionality</a:t>
            </a:r>
            <a:endParaRPr lang="en-US" dirty="0"/>
          </a:p>
          <a:p>
            <a:pPr marL="688975" indent="-284163"/>
            <a:endParaRPr lang="en-US" dirty="0"/>
          </a:p>
          <a:p>
            <a:pPr marL="688975" indent="-284163"/>
            <a:r>
              <a:rPr lang="en-US" dirty="0"/>
              <a:t>Includes the basic functionality required to support CVR: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Addition of a new voting method code, Conditional Voter Registration (CVR)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Registrants through the public access website will receive a message to go to their county election official’s office to receive a CVR ballot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provide counties with a report identifying voters who have moved in or out of their county during the CVR timeframe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DIMS will modify DIMS.net to search and display ballot status information for statewide searches; DFM will modify EIMS to store ballot status information for an election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be modified to immediately send ballot status information to VoteCal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VoteCal and the EMSs will internally capture, store, and display CVR ballot status information (ballot issued, accepted, rejected, counted)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CVR ballot status information (counted/not counted) will be displayed on the public access website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Standardized values for CVR provisional ballot reject reason codes will be implemented in March 2017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endParaRPr lang="en-US" sz="1800" dirty="0"/>
          </a:p>
          <a:p>
            <a:pPr marL="577850" lvl="0" indent="-346075">
              <a:buFont typeface="Wingdings" panose="05000000000000000000" pitchFamily="2" charset="2"/>
              <a:buChar char="ü"/>
            </a:pPr>
            <a:r>
              <a:rPr lang="en-US" sz="1800" dirty="0"/>
              <a:t>Phase II</a:t>
            </a:r>
            <a:r>
              <a:rPr lang="en-US" sz="1800" baseline="0" dirty="0"/>
              <a:t> -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3402A-EB3B-0448-8A0F-CBDAAA9B35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6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108" y="4879104"/>
            <a:ext cx="9448800" cy="685800"/>
          </a:xfrm>
        </p:spPr>
        <p:txBody>
          <a:bodyPr/>
          <a:lstStyle/>
          <a:p>
            <a:pPr algn="ctr"/>
            <a:r>
              <a:rPr lang="en-US" altLang="en-US" dirty="0"/>
              <a:t>July 13, 2017</a:t>
            </a:r>
          </a:p>
          <a:p>
            <a:endParaRPr lang="en-US" dirty="0"/>
          </a:p>
        </p:txBody>
      </p:sp>
      <p:sp>
        <p:nvSpPr>
          <p:cNvPr id="4" name="Rectangle 1032"/>
          <p:cNvSpPr>
            <a:spLocks noChangeArrowheads="1"/>
          </p:cNvSpPr>
          <p:nvPr/>
        </p:nvSpPr>
        <p:spPr bwMode="auto">
          <a:xfrm>
            <a:off x="2503487" y="3095922"/>
            <a:ext cx="7312026" cy="182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901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876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6851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0826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654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226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798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370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SECRETARY OF STATE</a:t>
            </a:r>
            <a:b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VOTECAL PROJECT</a:t>
            </a:r>
          </a:p>
          <a:p>
            <a:pPr algn="ctr">
              <a:lnSpc>
                <a:spcPct val="90000"/>
              </a:lnSpc>
            </a:pPr>
            <a:endParaRPr lang="en-US" altLang="en-US" sz="4000" b="1" dirty="0">
              <a:solidFill>
                <a:srgbClr val="00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>
              <a:lnSpc>
                <a:spcPct val="90000"/>
              </a:lnSpc>
            </a:pPr>
            <a:r>
              <a:rPr lang="en-US" altLang="en-US" sz="4000" b="1" i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VoteCal Now!</a:t>
            </a:r>
            <a:br>
              <a:rPr lang="en-US" altLang="en-US" sz="32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br>
              <a:rPr lang="en-US" altLang="en-US" sz="32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r>
              <a:rPr lang="en-US" altLang="en-US" sz="24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CACEO Summer Conference Presentation</a:t>
            </a:r>
            <a:br>
              <a:rPr lang="en-US" altLang="en-US" sz="24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endParaRPr lang="en-US" altLang="en-US" sz="2400" b="1" dirty="0">
              <a:solidFill>
                <a:srgbClr val="00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507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74241"/>
            <a:ext cx="10820400" cy="3516698"/>
          </a:xfrm>
        </p:spPr>
        <p:txBody>
          <a:bodyPr>
            <a:normAutofit/>
          </a:bodyPr>
          <a:lstStyle/>
          <a:p>
            <a:r>
              <a:rPr lang="en-US" dirty="0"/>
              <a:t>Considering another mock election using the county test environments</a:t>
            </a:r>
          </a:p>
          <a:p>
            <a:r>
              <a:rPr lang="en-US" dirty="0"/>
              <a:t>Enables counties to simulate an election using the new CVR functionality</a:t>
            </a:r>
          </a:p>
          <a:p>
            <a:r>
              <a:rPr lang="en-US" dirty="0"/>
              <a:t>Dates and details are being discussed with the BPC and will be forthcoming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80269" y="1907501"/>
            <a:ext cx="3651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Another Mock Election!</a:t>
            </a:r>
          </a:p>
        </p:txBody>
      </p:sp>
    </p:spTree>
    <p:extLst>
      <p:ext uri="{BB962C8B-B14F-4D97-AF65-F5344CB8AC3E}">
        <p14:creationId xmlns:p14="http://schemas.microsoft.com/office/powerpoint/2010/main" val="2049946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and answers</a:t>
            </a:r>
            <a:br>
              <a:rPr lang="en-US" dirty="0"/>
            </a:br>
            <a:endParaRPr lang="en-US" cap="none" dirty="0"/>
          </a:p>
        </p:txBody>
      </p:sp>
      <p:pic>
        <p:nvPicPr>
          <p:cNvPr id="13" name="Picture 12" descr="In an effective classroom meeting there is: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41" y="2304082"/>
            <a:ext cx="7971944" cy="37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1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3059828"/>
          </a:xfrm>
        </p:spPr>
        <p:txBody>
          <a:bodyPr>
            <a:normAutofit/>
          </a:bodyPr>
          <a:lstStyle/>
          <a:p>
            <a:r>
              <a:rPr lang="en-US" dirty="0"/>
              <a:t>VoteCal Now!</a:t>
            </a:r>
          </a:p>
          <a:p>
            <a:r>
              <a:rPr lang="en-US" dirty="0"/>
              <a:t>VoteCal:  Now What?</a:t>
            </a:r>
          </a:p>
          <a:p>
            <a:r>
              <a:rPr lang="en-US" dirty="0"/>
              <a:t>Questions and Answers</a:t>
            </a:r>
          </a:p>
          <a:p>
            <a:pPr lvl="1"/>
            <a:r>
              <a:rPr lang="en-US" dirty="0"/>
              <a:t>John Gardner, Solano County Assistant Registrar of Voters, BPC Chair</a:t>
            </a:r>
          </a:p>
          <a:p>
            <a:pPr lvl="1"/>
            <a:r>
              <a:rPr lang="en-US" dirty="0"/>
              <a:t>Jana Lean, Secretary of State, Chief of Elections</a:t>
            </a:r>
          </a:p>
          <a:p>
            <a:r>
              <a:rPr lang="en-US" dirty="0"/>
              <a:t>Wrap Up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5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 now!</a:t>
            </a:r>
            <a:br>
              <a:rPr lang="en-US" dirty="0"/>
            </a:br>
            <a:endParaRPr lang="en-US" cap="non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68" y="1919327"/>
            <a:ext cx="11460134" cy="406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0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 now!</a:t>
            </a:r>
            <a:br>
              <a:rPr lang="en-US" dirty="0"/>
            </a:br>
            <a:endParaRPr lang="en-US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42160"/>
            <a:ext cx="110490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Completing Phase VII, Maintenance and Operations</a:t>
            </a:r>
          </a:p>
          <a:p>
            <a:pPr lvl="1"/>
            <a:r>
              <a:rPr lang="en-US" dirty="0"/>
              <a:t>Monitoring system performance and data</a:t>
            </a:r>
          </a:p>
          <a:p>
            <a:pPr lvl="1"/>
            <a:r>
              <a:rPr lang="en-US" dirty="0"/>
              <a:t>Responding to Help Desk tickets</a:t>
            </a:r>
          </a:p>
          <a:p>
            <a:pPr lvl="1"/>
            <a:r>
              <a:rPr lang="en-US" dirty="0"/>
              <a:t>CGI transitioning some technical support activities to the SOS</a:t>
            </a:r>
          </a:p>
          <a:p>
            <a:pPr lvl="1"/>
            <a:r>
              <a:rPr lang="en-US" dirty="0"/>
              <a:t>EMSs continue to support counties and VoteCal</a:t>
            </a:r>
          </a:p>
          <a:p>
            <a:r>
              <a:rPr lang="en-US" dirty="0"/>
              <a:t>Assessing and – if approved – implementing change requests</a:t>
            </a:r>
          </a:p>
          <a:p>
            <a:pPr lvl="1"/>
            <a:r>
              <a:rPr lang="en-US" dirty="0"/>
              <a:t>Improved functionality and workflow</a:t>
            </a:r>
          </a:p>
          <a:p>
            <a:pPr lvl="1"/>
            <a:r>
              <a:rPr lang="en-US" dirty="0"/>
              <a:t>Support changes in election law and regulations</a:t>
            </a:r>
          </a:p>
          <a:p>
            <a:r>
              <a:rPr lang="en-US" dirty="0"/>
              <a:t>Ongoing collaboration with the CACEO’s Business Process Committee (BPC)</a:t>
            </a:r>
          </a:p>
          <a:p>
            <a:r>
              <a:rPr lang="en-US" dirty="0"/>
              <a:t>End of Phase VII will be business as usual for counties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8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99654"/>
            <a:ext cx="10820400" cy="4027714"/>
          </a:xfrm>
        </p:spPr>
        <p:txBody>
          <a:bodyPr>
            <a:normAutofit/>
          </a:bodyPr>
          <a:lstStyle/>
          <a:p>
            <a:r>
              <a:rPr lang="en-US" b="1" dirty="0"/>
              <a:t>Phase 1 (Part 1) – Completed January 2017</a:t>
            </a:r>
          </a:p>
          <a:p>
            <a:pPr lvl="1"/>
            <a:r>
              <a:rPr lang="en-US" dirty="0"/>
              <a:t>Provided the foundational functionality required to support CVR </a:t>
            </a:r>
            <a:br>
              <a:rPr lang="en-US" dirty="0"/>
            </a:br>
            <a:r>
              <a:rPr lang="en-US" dirty="0"/>
              <a:t>(e.g., information phase)</a:t>
            </a:r>
          </a:p>
          <a:p>
            <a:r>
              <a:rPr lang="en-US" b="1" dirty="0"/>
              <a:t>Phase 2 (Part 1) – June 2017</a:t>
            </a:r>
          </a:p>
          <a:p>
            <a:pPr lvl="1"/>
            <a:r>
              <a:rPr lang="en-US" dirty="0"/>
              <a:t>Improves Phase 1 functionality by providing an automated ballot validation check to help counties determine whether to issue or accept a CVR provisional ballot</a:t>
            </a:r>
          </a:p>
          <a:p>
            <a:pPr lvl="1"/>
            <a:r>
              <a:rPr lang="en-US" dirty="0"/>
              <a:t>EMSs include “Red/Yellow/Green” indicators for ballots</a:t>
            </a:r>
          </a:p>
          <a:p>
            <a:r>
              <a:rPr lang="en-US" b="1" dirty="0"/>
              <a:t>Phase 2 (Part 2) – September 2017</a:t>
            </a:r>
          </a:p>
          <a:p>
            <a:pPr lvl="1"/>
            <a:r>
              <a:rPr lang="en-US" dirty="0"/>
              <a:t>Provides a portal containing a “bingo board”, displaying completion of voting participation history from poll rosters for </a:t>
            </a:r>
            <a:r>
              <a:rPr lang="en-US"/>
              <a:t>each county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02766" y="1907501"/>
            <a:ext cx="5612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Conditional Voter Registration (CVR)</a:t>
            </a:r>
          </a:p>
        </p:txBody>
      </p:sp>
    </p:spTree>
    <p:extLst>
      <p:ext uri="{BB962C8B-B14F-4D97-AF65-F5344CB8AC3E}">
        <p14:creationId xmlns:p14="http://schemas.microsoft.com/office/powerpoint/2010/main" val="104524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92136"/>
            <a:ext cx="10820400" cy="4027714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b="1" dirty="0"/>
              <a:t>Phase 3 – January 2018</a:t>
            </a:r>
          </a:p>
          <a:p>
            <a:pPr lvl="1"/>
            <a:r>
              <a:rPr lang="en-US" dirty="0"/>
              <a:t>Adds a “round trip” validation check for all ballots that allows and/or prevents a ballot from being issued/accepted for an election and displays the results</a:t>
            </a:r>
          </a:p>
          <a:p>
            <a:pPr lvl="1"/>
            <a:r>
              <a:rPr lang="en-US" dirty="0"/>
              <a:t>Allows counties – under specific circumstances – to override and issue a ballot during the CVR period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02766" y="1907501"/>
            <a:ext cx="5612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Conditional Voter Registration (CVR)</a:t>
            </a:r>
          </a:p>
        </p:txBody>
      </p:sp>
    </p:spTree>
    <p:extLst>
      <p:ext uri="{BB962C8B-B14F-4D97-AF65-F5344CB8AC3E}">
        <p14:creationId xmlns:p14="http://schemas.microsoft.com/office/powerpoint/2010/main" val="372138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74240"/>
            <a:ext cx="10820400" cy="387404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Changes to VoteCal and the EMSs will:</a:t>
            </a:r>
          </a:p>
          <a:p>
            <a:pPr lvl="1"/>
            <a:r>
              <a:rPr lang="en-US" dirty="0"/>
              <a:t>Enable counties to designate their model for an election (either polling place or vote center)</a:t>
            </a:r>
          </a:p>
          <a:p>
            <a:pPr lvl="1"/>
            <a:r>
              <a:rPr lang="en-US" dirty="0"/>
              <a:t>Provide voters the locations, dates and times of Vote Centers and VBM ballot drop off in their county for each upcoming election</a:t>
            </a:r>
          </a:p>
          <a:p>
            <a:pPr lvl="1"/>
            <a:r>
              <a:rPr lang="en-US" dirty="0"/>
              <a:t>Support SB 450 reporting requirements:</a:t>
            </a:r>
          </a:p>
          <a:p>
            <a:pPr lvl="2"/>
            <a:r>
              <a:rPr lang="en-US" dirty="0"/>
              <a:t>Enable counties to document if an individual registered to vote at a Vote Center</a:t>
            </a:r>
          </a:p>
          <a:p>
            <a:pPr lvl="2"/>
            <a:r>
              <a:rPr lang="en-US" dirty="0"/>
              <a:t>Enable counties to document if a voter casts a ballot at a Vote Center, and if so, at which Vote Center the ballot was cast</a:t>
            </a:r>
          </a:p>
          <a:p>
            <a:pPr lvl="2"/>
            <a:r>
              <a:rPr lang="en-US" dirty="0"/>
              <a:t>Standardizes and captures the method used to return a Vote By Mail (VBM) ballot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24528" y="1907501"/>
            <a:ext cx="485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SB 450 – The Voter’s Choice Act</a:t>
            </a:r>
          </a:p>
        </p:txBody>
      </p:sp>
    </p:spTree>
    <p:extLst>
      <p:ext uri="{BB962C8B-B14F-4D97-AF65-F5344CB8AC3E}">
        <p14:creationId xmlns:p14="http://schemas.microsoft.com/office/powerpoint/2010/main" val="2345131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74241"/>
            <a:ext cx="10820400" cy="3516698"/>
          </a:xfrm>
        </p:spPr>
        <p:txBody>
          <a:bodyPr>
            <a:normAutofit/>
          </a:bodyPr>
          <a:lstStyle/>
          <a:p>
            <a:r>
              <a:rPr lang="en-US" dirty="0"/>
              <a:t>Provides an SOS/EMS test environment which closely resembles production</a:t>
            </a:r>
          </a:p>
          <a:p>
            <a:r>
              <a:rPr lang="en-US" dirty="0"/>
              <a:t>Includes:</a:t>
            </a:r>
          </a:p>
          <a:p>
            <a:pPr lvl="1"/>
            <a:r>
              <a:rPr lang="en-US" dirty="0"/>
              <a:t>Copies of SOS and county EMS production data</a:t>
            </a:r>
          </a:p>
          <a:p>
            <a:pPr lvl="1"/>
            <a:r>
              <a:rPr lang="en-US" dirty="0"/>
              <a:t>A connection to the DMV’s production interface for IDV</a:t>
            </a:r>
          </a:p>
          <a:p>
            <a:pPr lvl="1"/>
            <a:r>
              <a:rPr lang="en-US" dirty="0"/>
              <a:t>The functional file based interfaces for VoteCal processes and validations (CDCR, CDPH, DMV COA, EDD/NCOA)</a:t>
            </a:r>
          </a:p>
          <a:p>
            <a:pPr lvl="1"/>
            <a:r>
              <a:rPr lang="en-US" dirty="0"/>
              <a:t>Active connectivity between the VoteCal and opt-in county test environments</a:t>
            </a:r>
          </a:p>
          <a:p>
            <a:r>
              <a:rPr lang="en-US" dirty="0"/>
              <a:t>Will enable counties to test new EMS releases, participate in mock elections, practice using new functionality, and test new or modified business procedures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3" y="1907501"/>
            <a:ext cx="3823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County Test Environment</a:t>
            </a:r>
          </a:p>
        </p:txBody>
      </p:sp>
    </p:spTree>
    <p:extLst>
      <p:ext uri="{BB962C8B-B14F-4D97-AF65-F5344CB8AC3E}">
        <p14:creationId xmlns:p14="http://schemas.microsoft.com/office/powerpoint/2010/main" val="204449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Votecal</a:t>
            </a:r>
            <a:r>
              <a:rPr lang="en-US" dirty="0"/>
              <a:t>:  </a:t>
            </a:r>
            <a:r>
              <a:rPr lang="en-US" i="1" dirty="0"/>
              <a:t>now What?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74241"/>
            <a:ext cx="10820400" cy="351669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Counties may “opt in” to use the test environment</a:t>
            </a:r>
          </a:p>
          <a:p>
            <a:r>
              <a:rPr lang="en-US" sz="2400" dirty="0"/>
              <a:t>County responsibilities: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200" dirty="0"/>
              <a:t>Possess and maintain the required hardware and software licenses to set up and support a local EMS test environment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200" dirty="0"/>
              <a:t>Provide and maintain a local EMS test environment containing a full copy of county production data and network connectivity and security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200" dirty="0"/>
              <a:t>Identify, and/or create within the test environment, the required data for any tests that the county intends to execute and conduct the desired testing 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200" dirty="0"/>
              <a:t>Request file-based interface execution from the SOS as needed to support county tests.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3" y="1907501"/>
            <a:ext cx="3823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County Test Environment</a:t>
            </a:r>
          </a:p>
        </p:txBody>
      </p:sp>
    </p:spTree>
    <p:extLst>
      <p:ext uri="{BB962C8B-B14F-4D97-AF65-F5344CB8AC3E}">
        <p14:creationId xmlns:p14="http://schemas.microsoft.com/office/powerpoint/2010/main" val="19308336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4462</TotalTime>
  <Words>941</Words>
  <Application>Microsoft Office PowerPoint</Application>
  <PresentationFormat>Widescreen</PresentationFormat>
  <Paragraphs>101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Vapor Trail</vt:lpstr>
      <vt:lpstr>PowerPoint Presentation</vt:lpstr>
      <vt:lpstr>Agenda</vt:lpstr>
      <vt:lpstr>Votecal now! </vt:lpstr>
      <vt:lpstr>Votecal now! </vt:lpstr>
      <vt:lpstr>Votecal:  now What? </vt:lpstr>
      <vt:lpstr>Votecal:  now What? </vt:lpstr>
      <vt:lpstr>Votecal:  now What? </vt:lpstr>
      <vt:lpstr>Votecal:  now What? </vt:lpstr>
      <vt:lpstr>Votecal:  now What? </vt:lpstr>
      <vt:lpstr>Votecal:  now What? </vt:lpstr>
      <vt:lpstr>Questions and answers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Darrah</dc:creator>
  <cp:lastModifiedBy>Ken White</cp:lastModifiedBy>
  <cp:revision>146</cp:revision>
  <cp:lastPrinted>2016-02-11T17:13:11Z</cp:lastPrinted>
  <dcterms:created xsi:type="dcterms:W3CDTF">2016-02-08T20:24:50Z</dcterms:created>
  <dcterms:modified xsi:type="dcterms:W3CDTF">2017-07-23T00:14:20Z</dcterms:modified>
</cp:coreProperties>
</file>